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5143500" cx="9144000"/>
  <p:notesSz cx="6858000" cy="9144000"/>
  <p:embeddedFontLst>
    <p:embeddedFont>
      <p:font typeface="Roboto"/>
      <p:regular r:id="rId24"/>
      <p:bold r:id="rId25"/>
      <p:italic r:id="rId26"/>
      <p:boldItalic r:id="rId27"/>
    </p:embeddedFont>
    <p:embeddedFont>
      <p:font typeface="Google Sans"/>
      <p:regular r:id="rId28"/>
      <p:bold r:id="rId29"/>
      <p:italic r:id="rId30"/>
      <p:boldItalic r:id="rId31"/>
    </p:embeddedFont>
    <p:embeddedFont>
      <p:font typeface="Roboto Mono"/>
      <p:regular r:id="rId32"/>
      <p:bold r:id="rId33"/>
      <p:italic r:id="rId34"/>
      <p:boldItalic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CF885723-981F-4B3C-B9AB-895B9A90AB80}">
  <a:tblStyle styleId="{CF885723-981F-4B3C-B9AB-895B9A90AB8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Roboto-regular.fntdata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-italic.fntdata"/><Relationship Id="rId25" Type="http://schemas.openxmlformats.org/officeDocument/2006/relationships/font" Target="fonts/Roboto-bold.fntdata"/><Relationship Id="rId28" Type="http://schemas.openxmlformats.org/officeDocument/2006/relationships/font" Target="fonts/GoogleSans-regular.fntdata"/><Relationship Id="rId27" Type="http://schemas.openxmlformats.org/officeDocument/2006/relationships/font" Target="fonts/Robo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GoogleSans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GoogleSans-boldItalic.fntdata"/><Relationship Id="rId30" Type="http://schemas.openxmlformats.org/officeDocument/2006/relationships/font" Target="fonts/GoogleSans-italic.fntdata"/><Relationship Id="rId11" Type="http://schemas.openxmlformats.org/officeDocument/2006/relationships/slide" Target="slides/slide6.xml"/><Relationship Id="rId33" Type="http://schemas.openxmlformats.org/officeDocument/2006/relationships/font" Target="fonts/RobotoMono-bold.fntdata"/><Relationship Id="rId10" Type="http://schemas.openxmlformats.org/officeDocument/2006/relationships/slide" Target="slides/slide5.xml"/><Relationship Id="rId32" Type="http://schemas.openxmlformats.org/officeDocument/2006/relationships/font" Target="fonts/RobotoMono-regular.fntdata"/><Relationship Id="rId13" Type="http://schemas.openxmlformats.org/officeDocument/2006/relationships/slide" Target="slides/slide8.xml"/><Relationship Id="rId35" Type="http://schemas.openxmlformats.org/officeDocument/2006/relationships/font" Target="fonts/RobotoMono-boldItalic.fntdata"/><Relationship Id="rId12" Type="http://schemas.openxmlformats.org/officeDocument/2006/relationships/slide" Target="slides/slide7.xml"/><Relationship Id="rId34" Type="http://schemas.openxmlformats.org/officeDocument/2006/relationships/font" Target="fonts/RobotoMono-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e542dd79f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e542dd79f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e542dd79f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e542dd79f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e542dd79f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e542dd79f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e542dd79f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e542dd79f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812538f9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2812538f9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722b028a5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2722b028a5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71a2fde8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271a2fde8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722b028a5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722b028a5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640097600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640097600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63fb787e2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63fb787e2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450607154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450607154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e542dd79f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e542dd79f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e542dd79f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e542dd79f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e542dd79f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e542dd79f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e542dd79f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e542dd79f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e542dd79f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e542dd79f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e542dd79f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e542dd79f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accent4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bg>
      <p:bgPr>
        <a:solidFill>
          <a:schemeClr val="accent4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0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0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Google Shape;56;p1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terial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domjudge.bath.ac.uk/docs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://nwerc.eu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domjudge.bath.ac.uk/" TargetMode="External"/><Relationship Id="rId4" Type="http://schemas.openxmlformats.org/officeDocument/2006/relationships/hyperlink" Target="http://domjudge.bath.ac.uk/docs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/>
          <p:nvPr>
            <p:ph type="ctrTitle"/>
          </p:nvPr>
        </p:nvSpPr>
        <p:spPr>
          <a:xfrm>
            <a:off x="390525" y="1106738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UKIEPC</a:t>
            </a:r>
            <a:r>
              <a:rPr lang="en"/>
              <a:t> 2019</a:t>
            </a:r>
            <a:endParaRPr/>
          </a:p>
        </p:txBody>
      </p:sp>
      <p:pic>
        <p:nvPicPr>
          <p:cNvPr id="68" name="Google Shape;6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48375" y="1322788"/>
            <a:ext cx="1003000" cy="501500"/>
          </a:xfrm>
          <a:prstGeom prst="rect">
            <a:avLst/>
          </a:prstGeom>
          <a:noFill/>
          <a:ln cap="flat" cmpd="sng" w="19050">
            <a:solidFill>
              <a:srgbClr val="0277BD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9" name="Google Shape;69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51950" y="1322781"/>
            <a:ext cx="1003025" cy="501500"/>
          </a:xfrm>
          <a:prstGeom prst="rect">
            <a:avLst/>
          </a:prstGeom>
          <a:noFill/>
          <a:ln cap="flat" cmpd="sng" w="19050">
            <a:solidFill>
              <a:srgbClr val="0277BD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22"/>
          <p:cNvPicPr preferRelativeResize="0"/>
          <p:nvPr/>
        </p:nvPicPr>
        <p:blipFill rotWithShape="1">
          <a:blip r:embed="rId3">
            <a:alphaModFix/>
          </a:blip>
          <a:srcRect b="34299" l="0" r="0" t="9008"/>
          <a:stretch/>
        </p:blipFill>
        <p:spPr>
          <a:xfrm>
            <a:off x="0" y="1687475"/>
            <a:ext cx="9144000" cy="3456024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2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Balloons!</a:t>
            </a:r>
            <a:endParaRPr/>
          </a:p>
        </p:txBody>
      </p:sp>
      <p:sp>
        <p:nvSpPr>
          <p:cNvPr id="129" name="Google Shape;129;p22"/>
          <p:cNvSpPr txBox="1"/>
          <p:nvPr>
            <p:ph idx="1" type="body"/>
          </p:nvPr>
        </p:nvSpPr>
        <p:spPr>
          <a:xfrm>
            <a:off x="0" y="4680000"/>
            <a:ext cx="9144000" cy="463500"/>
          </a:xfrm>
          <a:prstGeom prst="rect">
            <a:avLst/>
          </a:prstGeom>
          <a:solidFill>
            <a:schemeClr val="dk1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FFFFFF"/>
                </a:solidFill>
              </a:rPr>
              <a:t>Some sites (optionally) give out a balloon for each task solved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Clarifications</a:t>
            </a:r>
            <a:endParaRPr/>
          </a:p>
        </p:txBody>
      </p:sp>
      <p:sp>
        <p:nvSpPr>
          <p:cNvPr id="135" name="Google Shape;135;p23"/>
          <p:cNvSpPr txBox="1"/>
          <p:nvPr>
            <p:ph idx="1" type="body"/>
          </p:nvPr>
        </p:nvSpPr>
        <p:spPr>
          <a:xfrm>
            <a:off x="319500" y="1919075"/>
            <a:ext cx="7781700" cy="29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All clarifications are handled through DOMjudge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Press ‘request clarification’ on the overview page.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Enter information.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You will receive an answer </a:t>
            </a:r>
            <a:r>
              <a:rPr lang="en"/>
              <a:t>on the same page within 10 minutes</a:t>
            </a:r>
            <a:r>
              <a:rPr lang="en"/>
              <a:t>.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Global clarifications will be sent through DOMjudge too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You will receive a notification in your browser for every new clarification.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Clarifications will </a:t>
            </a:r>
            <a:r>
              <a:rPr b="1" lang="en"/>
              <a:t>not</a:t>
            </a:r>
            <a:r>
              <a:rPr lang="en"/>
              <a:t> be handled via other means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do </a:t>
            </a:r>
            <a:r>
              <a:rPr b="1" lang="en"/>
              <a:t>not</a:t>
            </a:r>
            <a:r>
              <a:rPr lang="en"/>
              <a:t> ask your site hosts, unless about your site (e.g. where are bathrooms?)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End of Contest</a:t>
            </a:r>
            <a:endParaRPr/>
          </a:p>
        </p:txBody>
      </p:sp>
      <p:sp>
        <p:nvSpPr>
          <p:cNvPr id="141" name="Google Shape;141;p2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contest scoreboard will freeze during the last hour.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You can still see your own results on the submissions page.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contest will end automatically after 5 hours.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Results will be announced shortly afterward.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Presented on YouTube Live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Jury members will give a short run-through of solutions.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Comments from the Jury</a:t>
            </a:r>
            <a:endParaRPr/>
          </a:p>
        </p:txBody>
      </p:sp>
      <p:sp>
        <p:nvSpPr>
          <p:cNvPr id="147" name="Google Shape;147;p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Example input data available with each question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Copy and Paste from this (rather than type it out)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Documentation</a:t>
            </a:r>
            <a:r>
              <a:rPr lang="en"/>
              <a:t> available at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https://domjudge.bath.ac.uk/docs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Available now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Good luck!</a:t>
            </a:r>
            <a:endParaRPr/>
          </a:p>
        </p:txBody>
      </p:sp>
      <p:pic>
        <p:nvPicPr>
          <p:cNvPr id="153" name="Google Shape;153;p26"/>
          <p:cNvPicPr preferRelativeResize="0"/>
          <p:nvPr/>
        </p:nvPicPr>
        <p:blipFill rotWithShape="1">
          <a:blip r:embed="rId3">
            <a:alphaModFix/>
          </a:blip>
          <a:srcRect b="20915" l="6568" r="0" t="29299"/>
          <a:stretch/>
        </p:blipFill>
        <p:spPr>
          <a:xfrm>
            <a:off x="-8900" y="1685050"/>
            <a:ext cx="9144000" cy="3458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7"/>
          <p:cNvSpPr txBox="1"/>
          <p:nvPr>
            <p:ph type="ctrTitle"/>
          </p:nvPr>
        </p:nvSpPr>
        <p:spPr>
          <a:xfrm>
            <a:off x="408650" y="264563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UKIEPC</a:t>
            </a:r>
            <a:r>
              <a:rPr lang="en"/>
              <a:t> 2019</a:t>
            </a:r>
            <a:endParaRPr/>
          </a:p>
        </p:txBody>
      </p:sp>
      <p:sp>
        <p:nvSpPr>
          <p:cNvPr id="159" name="Google Shape;159;p27"/>
          <p:cNvSpPr txBox="1"/>
          <p:nvPr>
            <p:ph idx="1" type="subTitle"/>
          </p:nvPr>
        </p:nvSpPr>
        <p:spPr>
          <a:xfrm>
            <a:off x="408650" y="1337325"/>
            <a:ext cx="5314500" cy="266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Results will be live streamed at ~4:15pm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Solutions at ~4:30pm</a:t>
            </a:r>
            <a:endParaRPr b="1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8"/>
          <p:cNvSpPr txBox="1"/>
          <p:nvPr>
            <p:ph type="ctrTitle"/>
          </p:nvPr>
        </p:nvSpPr>
        <p:spPr>
          <a:xfrm>
            <a:off x="408650" y="264563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UKIEPC</a:t>
            </a:r>
            <a:r>
              <a:rPr lang="en"/>
              <a:t> 2019</a:t>
            </a:r>
            <a:endParaRPr/>
          </a:p>
        </p:txBody>
      </p:sp>
      <p:sp>
        <p:nvSpPr>
          <p:cNvPr id="165" name="Google Shape;165;p28"/>
          <p:cNvSpPr txBox="1"/>
          <p:nvPr>
            <p:ph idx="1" type="subTitle"/>
          </p:nvPr>
        </p:nvSpPr>
        <p:spPr>
          <a:xfrm>
            <a:off x="408650" y="1337325"/>
            <a:ext cx="5314500" cy="266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Results will be live streamed at ~4:15pm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Solutions at ~4:30pm</a:t>
            </a:r>
            <a:endParaRPr b="1"/>
          </a:p>
        </p:txBody>
      </p:sp>
      <p:sp>
        <p:nvSpPr>
          <p:cNvPr id="166" name="Google Shape;166;p28"/>
          <p:cNvSpPr txBox="1"/>
          <p:nvPr>
            <p:ph type="ctrTitle"/>
          </p:nvPr>
        </p:nvSpPr>
        <p:spPr>
          <a:xfrm>
            <a:off x="408650" y="2437888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UKIEPC</a:t>
            </a:r>
            <a:r>
              <a:rPr lang="en"/>
              <a:t> » NWERC</a:t>
            </a:r>
            <a:endParaRPr/>
          </a:p>
        </p:txBody>
      </p:sp>
      <p:sp>
        <p:nvSpPr>
          <p:cNvPr id="167" name="Google Shape;167;p28"/>
          <p:cNvSpPr txBox="1"/>
          <p:nvPr>
            <p:ph idx="1" type="subTitle"/>
          </p:nvPr>
        </p:nvSpPr>
        <p:spPr>
          <a:xfrm>
            <a:off x="408650" y="3510650"/>
            <a:ext cx="7931400" cy="266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Dont forget to register for the Regional Contest http://nwerc.eu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1st team should be accepted. 2nd team if space.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 member of staff should email a priority to the organisers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9"/>
          <p:cNvSpPr txBox="1"/>
          <p:nvPr>
            <p:ph type="ctrTitle"/>
          </p:nvPr>
        </p:nvSpPr>
        <p:spPr>
          <a:xfrm>
            <a:off x="390525" y="1106738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UKIEPC</a:t>
            </a:r>
            <a:r>
              <a:rPr lang="en"/>
              <a:t> » NWERC</a:t>
            </a:r>
            <a:endParaRPr/>
          </a:p>
        </p:txBody>
      </p:sp>
      <p:sp>
        <p:nvSpPr>
          <p:cNvPr id="173" name="Google Shape;173;p29"/>
          <p:cNvSpPr txBox="1"/>
          <p:nvPr>
            <p:ph idx="1" type="subTitle"/>
          </p:nvPr>
        </p:nvSpPr>
        <p:spPr>
          <a:xfrm>
            <a:off x="390525" y="2179500"/>
            <a:ext cx="7931400" cy="266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Don't forget to register for the NW Europe Regional Contest!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en" u="sng">
                <a:solidFill>
                  <a:srgbClr val="FFFFFF"/>
                </a:solidFill>
                <a:hlinkClick r:id="rId3"/>
              </a:rPr>
              <a:t>http://nwerc.eu</a:t>
            </a:r>
            <a:br>
              <a:rPr b="1" lang="en">
                <a:solidFill>
                  <a:srgbClr val="FFFFFF"/>
                </a:solidFill>
              </a:rPr>
            </a:br>
            <a:endParaRPr b="1"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The 1st and 2nd teams from every university are usually accepted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3rd teams and onward will join the waiting list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 member of staff should email a priority to the organisers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0"/>
          <p:cNvSpPr txBox="1"/>
          <p:nvPr>
            <p:ph idx="1" type="subTitle"/>
          </p:nvPr>
        </p:nvSpPr>
        <p:spPr>
          <a:xfrm>
            <a:off x="390525" y="2179500"/>
            <a:ext cx="6618000" cy="266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Congrats to Treeniceratops (University of Cambridge)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See you at UKIEPC 2020 (if not at NWERC 2019)!</a:t>
            </a:r>
            <a:endParaRPr sz="1200" u="sng"/>
          </a:p>
        </p:txBody>
      </p:sp>
      <p:sp>
        <p:nvSpPr>
          <p:cNvPr id="179" name="Google Shape;179;p30"/>
          <p:cNvSpPr txBox="1"/>
          <p:nvPr>
            <p:ph type="ctrTitle"/>
          </p:nvPr>
        </p:nvSpPr>
        <p:spPr>
          <a:xfrm>
            <a:off x="390525" y="1106738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UKIEPC</a:t>
            </a:r>
            <a:r>
              <a:rPr lang="en"/>
              <a:t> 2019</a:t>
            </a:r>
            <a:endParaRPr/>
          </a:p>
        </p:txBody>
      </p:sp>
      <p:pic>
        <p:nvPicPr>
          <p:cNvPr id="180" name="Google Shape;18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48375" y="1322788"/>
            <a:ext cx="1003000" cy="501500"/>
          </a:xfrm>
          <a:prstGeom prst="rect">
            <a:avLst/>
          </a:prstGeom>
          <a:noFill/>
          <a:ln cap="flat" cmpd="sng" w="19050">
            <a:solidFill>
              <a:srgbClr val="0277BD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81" name="Google Shape;181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51950" y="1322781"/>
            <a:ext cx="1003025" cy="501500"/>
          </a:xfrm>
          <a:prstGeom prst="rect">
            <a:avLst/>
          </a:prstGeom>
          <a:noFill/>
          <a:ln cap="flat" cmpd="sng" w="19050">
            <a:solidFill>
              <a:srgbClr val="0277BD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4"/>
          <p:cNvSpPr txBox="1"/>
          <p:nvPr>
            <p:ph idx="1" type="subTitle"/>
          </p:nvPr>
        </p:nvSpPr>
        <p:spPr>
          <a:xfrm>
            <a:off x="390525" y="2179500"/>
            <a:ext cx="4137300" cy="266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Introduction Starting Soon</a:t>
            </a:r>
            <a:endParaRPr sz="1200" u="sng"/>
          </a:p>
        </p:txBody>
      </p:sp>
      <p:sp>
        <p:nvSpPr>
          <p:cNvPr id="75" name="Google Shape;75;p14"/>
          <p:cNvSpPr txBox="1"/>
          <p:nvPr>
            <p:ph type="ctrTitle"/>
          </p:nvPr>
        </p:nvSpPr>
        <p:spPr>
          <a:xfrm>
            <a:off x="390525" y="1106738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UKIEPC</a:t>
            </a:r>
            <a:r>
              <a:rPr lang="en"/>
              <a:t> 2019</a:t>
            </a:r>
            <a:endParaRPr/>
          </a:p>
        </p:txBody>
      </p:sp>
      <p:pic>
        <p:nvPicPr>
          <p:cNvPr id="76" name="Google Shape;7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48375" y="1322788"/>
            <a:ext cx="1003000" cy="501500"/>
          </a:xfrm>
          <a:prstGeom prst="rect">
            <a:avLst/>
          </a:prstGeom>
          <a:noFill/>
          <a:ln cap="flat" cmpd="sng" w="19050">
            <a:solidFill>
              <a:srgbClr val="0277BD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7" name="Google Shape;7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51950" y="1322781"/>
            <a:ext cx="1003025" cy="501500"/>
          </a:xfrm>
          <a:prstGeom prst="rect">
            <a:avLst/>
          </a:prstGeom>
          <a:noFill/>
          <a:ln cap="flat" cmpd="sng" w="19050">
            <a:solidFill>
              <a:srgbClr val="0277BD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5"/>
          <p:cNvSpPr txBox="1"/>
          <p:nvPr>
            <p:ph type="ctrTitle"/>
          </p:nvPr>
        </p:nvSpPr>
        <p:spPr>
          <a:xfrm>
            <a:off x="390525" y="1106738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UKIEPC</a:t>
            </a:r>
            <a:r>
              <a:rPr lang="en"/>
              <a:t> 2019</a:t>
            </a:r>
            <a:endParaRPr/>
          </a:p>
        </p:txBody>
      </p:sp>
      <p:sp>
        <p:nvSpPr>
          <p:cNvPr id="83" name="Google Shape;83;p15"/>
          <p:cNvSpPr txBox="1"/>
          <p:nvPr>
            <p:ph idx="1" type="subTitle"/>
          </p:nvPr>
        </p:nvSpPr>
        <p:spPr>
          <a:xfrm>
            <a:off x="390525" y="2179500"/>
            <a:ext cx="4137300" cy="266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Contest Introduction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may: </a:t>
            </a:r>
            <a:br>
              <a:rPr lang="en"/>
            </a:br>
            <a:r>
              <a:rPr lang="en"/>
              <a:t>  - Log in to one computer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- Start an editor of your choice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- Log in to domjudge via browser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           </a:t>
            </a:r>
            <a:r>
              <a:rPr lang="en" sz="1200" u="sng"/>
              <a:t>https://domjudge.bath.ac.uk/ </a:t>
            </a:r>
            <a:endParaRPr sz="1200" u="sng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- Read the domjudge manual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           </a:t>
            </a:r>
            <a:r>
              <a:rPr lang="en" sz="1200" u="sng"/>
              <a:t>https://domjudge.bath.ac.uk/docs</a:t>
            </a:r>
            <a:r>
              <a:rPr lang="en" sz="1200"/>
              <a:t> </a:t>
            </a:r>
            <a:endParaRPr sz="1200" u="sng"/>
          </a:p>
        </p:txBody>
      </p:sp>
      <p:pic>
        <p:nvPicPr>
          <p:cNvPr id="84" name="Google Shape;8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48375" y="1322788"/>
            <a:ext cx="1003000" cy="501500"/>
          </a:xfrm>
          <a:prstGeom prst="rect">
            <a:avLst/>
          </a:prstGeom>
          <a:noFill/>
          <a:ln cap="flat" cmpd="sng" w="19050">
            <a:solidFill>
              <a:srgbClr val="0277BD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85" name="Google Shape;8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51950" y="1322781"/>
            <a:ext cx="1003025" cy="501500"/>
          </a:xfrm>
          <a:prstGeom prst="rect">
            <a:avLst/>
          </a:prstGeom>
          <a:noFill/>
          <a:ln cap="flat" cmpd="sng" w="19050">
            <a:solidFill>
              <a:srgbClr val="0277BD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86" name="Google Shape;86;p15"/>
          <p:cNvSpPr txBox="1"/>
          <p:nvPr>
            <p:ph idx="1" type="subTitle"/>
          </p:nvPr>
        </p:nvSpPr>
        <p:spPr>
          <a:xfrm>
            <a:off x="4469675" y="2179500"/>
            <a:ext cx="4318500" cy="202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may </a:t>
            </a:r>
            <a:r>
              <a:rPr b="1" lang="en"/>
              <a:t>not</a:t>
            </a:r>
            <a:r>
              <a:rPr lang="en"/>
              <a:t>:</a:t>
            </a:r>
            <a:r>
              <a:rPr b="1" lang="en"/>
              <a:t> </a:t>
            </a:r>
            <a:br>
              <a:rPr lang="en"/>
            </a:br>
            <a:r>
              <a:rPr lang="en"/>
              <a:t>  - open the problem set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- configure your editors/environment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- start to code anything </a:t>
            </a:r>
            <a:br>
              <a:rPr lang="en"/>
            </a:br>
            <a:r>
              <a:rPr lang="en"/>
              <a:t>  - not even templates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UKIEPC 2019</a:t>
            </a:r>
            <a:endParaRPr/>
          </a:p>
        </p:txBody>
      </p:sp>
      <p:sp>
        <p:nvSpPr>
          <p:cNvPr id="92" name="Google Shape;92;p16"/>
          <p:cNvSpPr txBox="1"/>
          <p:nvPr>
            <p:ph idx="1" type="body"/>
          </p:nvPr>
        </p:nvSpPr>
        <p:spPr>
          <a:xfrm>
            <a:off x="471900" y="19368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Start time is 11:00am across all sites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Questions will become visible as soon as the contest starts.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Available Languages: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">
                <a:solidFill>
                  <a:srgbClr val="FF0000"/>
                </a:solidFill>
              </a:rPr>
              <a:t>C++17</a:t>
            </a:r>
            <a:r>
              <a:rPr lang="en"/>
              <a:t>    </a:t>
            </a:r>
            <a:r>
              <a:rPr b="1" lang="en">
                <a:solidFill>
                  <a:srgbClr val="0000FF"/>
                </a:solidFill>
              </a:rPr>
              <a:t>C1</a:t>
            </a:r>
            <a:r>
              <a:rPr b="1" lang="en">
                <a:solidFill>
                  <a:srgbClr val="0000FF"/>
                </a:solidFill>
              </a:rPr>
              <a:t>1</a:t>
            </a:r>
            <a:r>
              <a:rPr lang="en"/>
              <a:t>    </a:t>
            </a:r>
            <a:r>
              <a:rPr b="1" lang="en">
                <a:solidFill>
                  <a:srgbClr val="FF0000"/>
                </a:solidFill>
              </a:rPr>
              <a:t>Java 8</a:t>
            </a:r>
            <a:r>
              <a:rPr lang="en"/>
              <a:t>    </a:t>
            </a:r>
            <a:r>
              <a:rPr b="1" lang="en">
                <a:solidFill>
                  <a:srgbClr val="0000FF"/>
                </a:solidFill>
              </a:rPr>
              <a:t>Py</a:t>
            </a:r>
            <a:r>
              <a:rPr b="1" lang="en">
                <a:solidFill>
                  <a:srgbClr val="0000FF"/>
                </a:solidFill>
              </a:rPr>
              <a:t>thon </a:t>
            </a:r>
            <a:r>
              <a:rPr b="1" lang="en">
                <a:solidFill>
                  <a:srgbClr val="0000FF"/>
                </a:solidFill>
              </a:rPr>
              <a:t>2</a:t>
            </a:r>
            <a:r>
              <a:rPr b="1" lang="en">
                <a:solidFill>
                  <a:srgbClr val="0000FF"/>
                </a:solidFill>
              </a:rPr>
              <a:t> (PyPy</a:t>
            </a:r>
            <a:r>
              <a:rPr b="1" lang="en">
                <a:solidFill>
                  <a:srgbClr val="0000FF"/>
                </a:solidFill>
              </a:rPr>
              <a:t>) </a:t>
            </a:r>
            <a:r>
              <a:rPr lang="en"/>
              <a:t>   </a:t>
            </a:r>
            <a:r>
              <a:rPr b="1" lang="en">
                <a:solidFill>
                  <a:srgbClr val="FF0000"/>
                </a:solidFill>
              </a:rPr>
              <a:t>Python 3</a:t>
            </a:r>
            <a:endParaRPr b="1">
              <a:solidFill>
                <a:srgbClr val="FF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There are 13 problems - </a:t>
            </a:r>
            <a:r>
              <a:rPr b="1" lang="en"/>
              <a:t>not </a:t>
            </a:r>
            <a:r>
              <a:rPr lang="en"/>
              <a:t>in difficulty order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Read all of the questions!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Solutions should read from standard in, and print to standard out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Java files </a:t>
            </a:r>
            <a:r>
              <a:rPr b="1" lang="en"/>
              <a:t>should</a:t>
            </a:r>
            <a:r>
              <a:rPr lang="en"/>
              <a:t> have a «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public static void main()»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Java files </a:t>
            </a:r>
            <a:r>
              <a:rPr b="1" lang="en"/>
              <a:t>should not </a:t>
            </a:r>
            <a:r>
              <a:rPr lang="en"/>
              <a:t>include «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package xyz;»</a:t>
            </a:r>
            <a:r>
              <a:rPr lang="en"/>
              <a:t> commands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Rules during contest</a:t>
            </a:r>
            <a:endParaRPr/>
          </a:p>
        </p:txBody>
      </p:sp>
      <p:sp>
        <p:nvSpPr>
          <p:cNvPr id="98" name="Google Shape;98;p17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Only 1 computer per team, no other devices / technology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 searching the web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You may only visit the domjudge url.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https://domjudge.bath.ac.uk/</a:t>
            </a:r>
            <a:r>
              <a:rPr lang="en"/>
              <a:t>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You </a:t>
            </a:r>
            <a:r>
              <a:rPr b="1" i="1" lang="en"/>
              <a:t>may</a:t>
            </a:r>
            <a:r>
              <a:rPr b="1" lang="en"/>
              <a:t> </a:t>
            </a:r>
            <a:r>
              <a:rPr b="1" i="1" lang="en"/>
              <a:t>also</a:t>
            </a:r>
            <a:r>
              <a:rPr b="1" lang="en"/>
              <a:t> </a:t>
            </a:r>
            <a:r>
              <a:rPr lang="en"/>
              <a:t>visit the official documentation listed on this page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 u="sng">
                <a:solidFill>
                  <a:schemeClr val="hlink"/>
                </a:solidFill>
                <a:hlinkClick r:id="rId4"/>
              </a:rPr>
              <a:t>http://domjudge.bath.ac.uk/docs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Written, non-digital, material is allowed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You are allowed to use pen and paper, and to print problems or code (site permitting)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Judging</a:t>
            </a:r>
            <a:endParaRPr/>
          </a:p>
        </p:txBody>
      </p:sp>
      <p:sp>
        <p:nvSpPr>
          <p:cNvPr id="104" name="Google Shape;104;p18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All judging is automated server-side by DOMjudge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Don’t print prompts eg. “Enter input:”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If in doubt, check the submission page for errors on the sample inputs.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Time limits are judged on execution time, not compile time.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If your solution fails to compile, the solution will be rejected but we won’t add penalty time.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</a:pPr>
            <a:r>
              <a:rPr lang="en"/>
              <a:t>You will be able to see compiler output by clicking on it in the submissions tab.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Memory limit: 1GiB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If you need more than this, you probably need to try another approach.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Judgements</a:t>
            </a:r>
            <a:endParaRPr/>
          </a:p>
        </p:txBody>
      </p:sp>
      <p:graphicFrame>
        <p:nvGraphicFramePr>
          <p:cNvPr id="110" name="Google Shape;110;p19"/>
          <p:cNvGraphicFramePr/>
          <p:nvPr/>
        </p:nvGraphicFramePr>
        <p:xfrm>
          <a:off x="1124638" y="2125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{CF885723-981F-4B3C-B9AB-895B9A90AB80}</a:tableStyleId>
              </a:tblPr>
              <a:tblGrid>
                <a:gridCol w="1812125"/>
                <a:gridCol w="62072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CORRECT</a:t>
                      </a:r>
                      <a:endParaRPr b="1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AFAF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AFAF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AFAF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AFA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E56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The submission </a:t>
                      </a:r>
                      <a:r>
                        <a:rPr b="1"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passed all tests</a:t>
                      </a: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: you solved this problem!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AFAF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AFAF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AFAF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AFA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COMPILER-ERROR</a:t>
                      </a:r>
                      <a:endParaRPr b="1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AFAF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AFAF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AFAF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AFA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There was an </a:t>
                      </a:r>
                      <a:r>
                        <a:rPr b="1"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error when compiling</a:t>
                      </a: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 your program. On the submission details page you can inspect the exact error. You will not receive any penalty points for this.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AFAF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AFAF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AFAF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AFA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TIMELIMIT</a:t>
                      </a:r>
                      <a:endParaRPr b="1">
                        <a:solidFill>
                          <a:srgbClr val="FFFFFF"/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AFAF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AFAF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AFAF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AFA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Your program </a:t>
                      </a:r>
                      <a:r>
                        <a:rPr b="1"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took longer than the maximum allowed time</a:t>
                      </a: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 for this problem; therefore it has been aborted. Your program might hang in a loop, or your algorithm may need to be more efficient.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AFAF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AFAF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AFAF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AFA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RUN-ERROR</a:t>
                      </a:r>
                      <a:endParaRPr b="1">
                        <a:solidFill>
                          <a:srgbClr val="FFFFFF"/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AFAF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AFAF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AFAF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AFA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There was an </a:t>
                      </a:r>
                      <a:r>
                        <a:rPr b="1"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error during the execution</a:t>
                      </a: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 of your program. Caused by division by zero, indexing arrays out of bounds, using excessive memory, and so on. Check that your program finishes with exit code 0!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AFAF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AFAF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AFAF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AFA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WRONG-ANSWER</a:t>
                      </a:r>
                      <a:endParaRPr b="1">
                        <a:solidFill>
                          <a:srgbClr val="FFFFFF"/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AFAF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AFAF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AFAF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AFA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The output of your program was </a:t>
                      </a:r>
                      <a:r>
                        <a:rPr b="1"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incorrect</a:t>
                      </a: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.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AFAF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AFAF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AFAF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AFA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TOO-LATE</a:t>
                      </a:r>
                      <a:endParaRPr b="1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AFAF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AFAF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AFAF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AFA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You submitted after </a:t>
                      </a:r>
                      <a:r>
                        <a:rPr b="1"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the contest ended</a:t>
                      </a: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! Your submission is stored but will not be scored.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AFAF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AFAF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AFAF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AFA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Scoring</a:t>
            </a:r>
            <a:endParaRPr/>
          </a:p>
        </p:txBody>
      </p:sp>
      <p:sp>
        <p:nvSpPr>
          <p:cNvPr id="116" name="Google Shape;116;p20"/>
          <p:cNvSpPr txBox="1"/>
          <p:nvPr>
            <p:ph idx="1" type="body"/>
          </p:nvPr>
        </p:nvSpPr>
        <p:spPr>
          <a:xfrm>
            <a:off x="471900" y="1843002"/>
            <a:ext cx="8222100" cy="314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team with</a:t>
            </a:r>
            <a:r>
              <a:rPr lang="en"/>
              <a:t> the </a:t>
            </a:r>
            <a:r>
              <a:rPr lang="en"/>
              <a:t>most problems and</a:t>
            </a:r>
            <a:r>
              <a:rPr lang="en"/>
              <a:t> (</a:t>
            </a:r>
            <a:r>
              <a:rPr lang="en"/>
              <a:t>in case of a tie) lowest time wins!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Your time for a problem is the time at which you first correctly solved it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e.g. </a:t>
            </a:r>
            <a:r>
              <a:rPr lang="en"/>
              <a:t>13 for </a:t>
            </a:r>
            <a:r>
              <a:rPr lang="en"/>
              <a:t>13 minutes since the competition started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If your answer is wrong, you get a penalty of 20 minutes / points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e.g. 2 wrong submissions on problem X = 40 points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Solving at 90 minutes = 90 + 40 = 130 points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Penalties are only applied on problems you eventually solve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No penalty for code failing to compile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1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Example</a:t>
            </a:r>
            <a:endParaRPr sz="3600"/>
          </a:p>
        </p:txBody>
      </p:sp>
      <p:pic>
        <p:nvPicPr>
          <p:cNvPr id="122" name="Google Shape;122;p21"/>
          <p:cNvPicPr preferRelativeResize="0"/>
          <p:nvPr/>
        </p:nvPicPr>
        <p:blipFill rotWithShape="1">
          <a:blip r:embed="rId3">
            <a:alphaModFix/>
          </a:blip>
          <a:srcRect b="27336" l="0" r="0" t="0"/>
          <a:stretch/>
        </p:blipFill>
        <p:spPr>
          <a:xfrm>
            <a:off x="618013" y="738600"/>
            <a:ext cx="7907976" cy="4404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